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71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98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1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17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16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6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7.png"/><Relationship Id="rId9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6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7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6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18" Type="http://schemas.openxmlformats.org/officeDocument/2006/relationships/image" Target="../media/image123.png"/><Relationship Id="rId26" Type="http://schemas.openxmlformats.org/officeDocument/2006/relationships/image" Target="../media/image163.png"/><Relationship Id="rId3" Type="http://schemas.openxmlformats.org/officeDocument/2006/relationships/image" Target="../media/image16.png"/><Relationship Id="rId21" Type="http://schemas.openxmlformats.org/officeDocument/2006/relationships/image" Target="../media/image158.png"/><Relationship Id="rId7" Type="http://schemas.openxmlformats.org/officeDocument/2006/relationships/image" Target="../media/image59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4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5.png"/><Relationship Id="rId24" Type="http://schemas.openxmlformats.org/officeDocument/2006/relationships/image" Target="../media/image16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23" Type="http://schemas.openxmlformats.org/officeDocument/2006/relationships/image" Target="../media/image160.png"/><Relationship Id="rId10" Type="http://schemas.openxmlformats.org/officeDocument/2006/relationships/image" Target="../media/image149.png"/><Relationship Id="rId19" Type="http://schemas.openxmlformats.org/officeDocument/2006/relationships/image" Target="../media/image156.png"/><Relationship Id="rId4" Type="http://schemas.openxmlformats.org/officeDocument/2006/relationships/image" Target="../media/image17.png"/><Relationship Id="rId9" Type="http://schemas.openxmlformats.org/officeDocument/2006/relationships/image" Target="../media/image148.png"/><Relationship Id="rId14" Type="http://schemas.openxmlformats.org/officeDocument/2006/relationships/image" Target="../media/image152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558" y="824058"/>
            <a:ext cx="1399883" cy="139988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128" y="4606878"/>
            <a:ext cx="882744" cy="882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330" y="3786908"/>
            <a:ext cx="652341" cy="99868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356" y="1430664"/>
            <a:ext cx="839177" cy="50099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802" y="2135212"/>
            <a:ext cx="927440" cy="27412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97" y="4290435"/>
            <a:ext cx="693725" cy="6937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5127" y="2516005"/>
            <a:ext cx="500996" cy="83917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0" y="142875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2500" y="2381250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4286250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33337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1200" y="3009900"/>
            <a:ext cx="82296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500" y="59055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7850" y="590550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5905500"/>
            <a:ext cx="3619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5905500"/>
            <a:ext cx="361950" cy="3429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87680" y="2209800"/>
            <a:ext cx="1316736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 bemutató</a:t>
            </a:r>
            <a:endParaRPr lang="en-US" sz="4500" dirty="0"/>
          </a:p>
        </p:txBody>
      </p:sp>
      <p:sp>
        <p:nvSpPr>
          <p:cNvPr id="20" name="Text 1"/>
          <p:cNvSpPr/>
          <p:nvPr/>
        </p:nvSpPr>
        <p:spPr>
          <a:xfrm>
            <a:off x="609600" y="3276600"/>
            <a:ext cx="109728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LEGO Mindstorms és Webots a digitálisan </a:t>
            </a:r>
            <a:r>
              <a:rPr lang="en-US" sz="27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támogatott</a:t>
            </a: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oktatásban</a:t>
            </a:r>
            <a:br>
              <a:rPr lang="hu-HU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</a:br>
            <a:br>
              <a:rPr lang="hu-HU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</a:br>
            <a:r>
              <a:rPr lang="hu-HU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Vasi András</a:t>
            </a:r>
            <a:endParaRPr lang="en-US" sz="2700" dirty="0"/>
          </a:p>
        </p:txBody>
      </p:sp>
      <p:sp>
        <p:nvSpPr>
          <p:cNvPr id="21" name="Text 2"/>
          <p:cNvSpPr/>
          <p:nvPr/>
        </p:nvSpPr>
        <p:spPr>
          <a:xfrm>
            <a:off x="0" y="6286500"/>
            <a:ext cx="1219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hu-HU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Sapientia EMTE</a:t>
            </a: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202</a:t>
            </a:r>
            <a:r>
              <a:rPr lang="hu-HU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114300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171700"/>
            <a:ext cx="56007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324100"/>
            <a:ext cx="485775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4384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171700"/>
            <a:ext cx="5600700" cy="106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324100"/>
            <a:ext cx="4572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4384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467100"/>
            <a:ext cx="5600700" cy="129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619500"/>
            <a:ext cx="428625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7338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467100"/>
            <a:ext cx="5600700" cy="129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3619500"/>
            <a:ext cx="51435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3733800"/>
            <a:ext cx="28575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hu-HU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Robotikai szimulációk </a:t>
            </a:r>
            <a:r>
              <a:rPr lang="hu-HU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készítésa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533400" y="1257300"/>
            <a:ext cx="1112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hu-HU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r>
              <a:rPr lang="hu-HU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egy nyílt forráskódú robotszimulátor, amely valósághű környezetet biztosít robotok fejlesztéséhez és teszteléséhez.</a:t>
            </a:r>
            <a:endParaRPr lang="en-US" sz="1350" dirty="0"/>
          </a:p>
        </p:txBody>
      </p:sp>
      <p:sp>
        <p:nvSpPr>
          <p:cNvPr id="19" name="Text 2"/>
          <p:cNvSpPr/>
          <p:nvPr/>
        </p:nvSpPr>
        <p:spPr>
          <a:xfrm>
            <a:off x="1171575" y="2324100"/>
            <a:ext cx="55892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Realisztikus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fizikai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motor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1171575" y="2628900"/>
            <a:ext cx="46577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Pontosan szimulálja a fizika törvényeit, lehetővé téve a valósághű viselkedésű robotok fejlesztését.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6972300" y="23241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környezet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6972300" y="26289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Háromdimenziós vizuális felület, amely megkönnyíti a komplex környezetekben működő robotok megértését és fejlesztését.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1114425" y="3619500"/>
            <a:ext cx="47148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Nyílt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forráskód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1114425" y="3924300"/>
            <a:ext cx="47148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Nyílt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forráskódú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licenc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amely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lehetővé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teszi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funkciók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szükség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szerinti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testreszabását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bővítését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7029450" y="3619500"/>
            <a:ext cx="4629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Robotmodell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7029450" y="3924300"/>
            <a:ext cx="4629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Kompatibilis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számos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valódi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robottal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mint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például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e-puck, NAO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Turtlebot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megkönnyítve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átmenetet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szimuláció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valóság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között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381000" y="6286500"/>
            <a:ext cx="355865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ebots Python ile Robot üzerinde ki Motor Kontrolleri - Webots Python  Dersleri #3 - YouTube">
            <a:extLst>
              <a:ext uri="{FF2B5EF4-FFF2-40B4-BE49-F238E27FC236}">
                <a16:creationId xmlns:a16="http://schemas.microsoft.com/office/drawing/2014/main" id="{635BCCF5-E24E-782E-8DA3-6DBA3CAA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6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057400"/>
            <a:ext cx="55626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8600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447925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047875"/>
            <a:ext cx="5562600" cy="1485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286000"/>
            <a:ext cx="666750" cy="666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0838" y="2447925"/>
            <a:ext cx="21907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848100"/>
            <a:ext cx="55626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076700"/>
            <a:ext cx="666750" cy="666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238625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3848100"/>
            <a:ext cx="55626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4076700"/>
            <a:ext cx="666750" cy="666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4238625"/>
            <a:ext cx="361950" cy="3429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előnyei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oktatásban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466850" y="22860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Biztonságos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környezet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466850" y="2628900"/>
            <a:ext cx="4248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Sem riscos de danos aos equipamentos. Os alunos podem experimentar sem medo de estragar o hardware.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7334250" y="22860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b="1" dirty="0">
                <a:solidFill>
                  <a:srgbClr val="00B0F0"/>
                </a:solidFill>
              </a:rPr>
              <a:t>Gyors iteráció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Text 4"/>
          <p:cNvSpPr/>
          <p:nvPr/>
        </p:nvSpPr>
        <p:spPr>
          <a:xfrm>
            <a:off x="7334250" y="26289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Lehetővé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megoldások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gyors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tesztelését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azonnali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megtekintését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21" name="Text 5"/>
          <p:cNvSpPr/>
          <p:nvPr/>
        </p:nvSpPr>
        <p:spPr>
          <a:xfrm>
            <a:off x="1466850" y="4076700"/>
            <a:ext cx="5097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Többféle</a:t>
            </a:r>
            <a:r>
              <a:rPr lang="en-US" sz="15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tapasztalat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1466850" y="44196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Könnyű több különböző program tesztelése anélkül, hogy fizikailag újra kellene programozni a robotokat.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334250" y="40767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C241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Akadálymentesség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7334250" y="44196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Még akkor is működik, ha nincs elegendő fizikai robot, így minden tanuló részt vehet benne.</a:t>
            </a:r>
          </a:p>
        </p:txBody>
      </p:sp>
      <p:sp>
        <p:nvSpPr>
          <p:cNvPr id="26" name="Text 10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9/15</a:t>
            </a:r>
            <a:endParaRPr lang="en-US" sz="1050" dirty="0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310CEDE-5F2F-D468-E4A5-8A9DA8710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8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50" y="1447800"/>
            <a:ext cx="24765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00600"/>
            <a:ext cx="548640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991100"/>
            <a:ext cx="23812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447800"/>
            <a:ext cx="54864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5621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2590800"/>
            <a:ext cx="5486400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7051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733800"/>
            <a:ext cx="5486400" cy="1028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8481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4876800"/>
            <a:ext cx="5486400" cy="1028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991100"/>
            <a:ext cx="228600" cy="3048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E-puck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bemutató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szimulációban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1136452" y="4000500"/>
            <a:ext cx="39754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e-puck </a:t>
            </a:r>
            <a:r>
              <a:rPr lang="en-US" sz="1200" i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endParaRPr lang="en-US" sz="1200" dirty="0"/>
          </a:p>
        </p:txBody>
      </p:sp>
      <p:sp>
        <p:nvSpPr>
          <p:cNvPr id="17" name="Text 2"/>
          <p:cNvSpPr/>
          <p:nvPr/>
        </p:nvSpPr>
        <p:spPr>
          <a:xfrm>
            <a:off x="847725" y="49530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Egyéni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533400" y="5295900"/>
            <a:ext cx="518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Minden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tanuló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saját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számítógépén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gyakorolhat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paramétereket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algoritmusokat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kipróbálva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további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fizikai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eszközök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nélkül</a:t>
            </a: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6324600" y="1028700"/>
            <a:ext cx="6583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szimuláció</a:t>
            </a:r>
            <a:r>
              <a:rPr lang="en-US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jellemzői</a:t>
            </a:r>
            <a:endParaRPr lang="en-US" sz="1800" dirty="0"/>
          </a:p>
        </p:txBody>
      </p:sp>
      <p:sp>
        <p:nvSpPr>
          <p:cNvPr id="20" name="Text 5"/>
          <p:cNvSpPr/>
          <p:nvPr/>
        </p:nvSpPr>
        <p:spPr>
          <a:xfrm>
            <a:off x="6781800" y="1581150"/>
            <a:ext cx="31359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Egyszerű környezeti pálya</a:t>
            </a:r>
          </a:p>
        </p:txBody>
      </p:sp>
      <p:sp>
        <p:nvSpPr>
          <p:cNvPr id="21" name="Text 6"/>
          <p:cNvSpPr/>
          <p:nvPr/>
        </p:nvSpPr>
        <p:spPr>
          <a:xfrm>
            <a:off x="6438900" y="19050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Virtuális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környezet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előre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meghatározott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útvonalakkal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navigációs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tesztelésére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6781800" y="2724150"/>
            <a:ext cx="46691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Érzékelők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adatainak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megjelenítése</a:t>
            </a:r>
            <a:endParaRPr lang="en-US" sz="1500" dirty="0"/>
          </a:p>
        </p:txBody>
      </p:sp>
      <p:sp>
        <p:nvSpPr>
          <p:cNvPr id="23" name="Text 8"/>
          <p:cNvSpPr/>
          <p:nvPr/>
        </p:nvSpPr>
        <p:spPr>
          <a:xfrm>
            <a:off x="6438900" y="30480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érzékelők adatainak valós idejű figyelemmel kísérése, lehetővé téve a robot viselkedésének elemzését.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6753225" y="3867150"/>
            <a:ext cx="25381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</a:t>
            </a:r>
            <a:r>
              <a:rPr lang="hu-HU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mika</a:t>
            </a:r>
            <a:endParaRPr lang="en-US" sz="1500" dirty="0"/>
          </a:p>
        </p:txBody>
      </p:sp>
      <p:sp>
        <p:nvSpPr>
          <p:cNvPr id="25" name="Text 10"/>
          <p:cNvSpPr/>
          <p:nvPr/>
        </p:nvSpPr>
        <p:spPr>
          <a:xfrm>
            <a:off x="6438900" y="41910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Vonal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akadályok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kikerülése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helyzetekben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6781800" y="5010150"/>
            <a:ext cx="30725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Biztonságos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kísérletezés</a:t>
            </a:r>
            <a:endParaRPr lang="en-US" sz="1500" dirty="0"/>
          </a:p>
        </p:txBody>
      </p:sp>
      <p:sp>
        <p:nvSpPr>
          <p:cNvPr id="27" name="Text 12"/>
          <p:cNvSpPr/>
          <p:nvPr/>
        </p:nvSpPr>
        <p:spPr>
          <a:xfrm>
            <a:off x="6438900" y="53340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Biztonságos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környezet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konfigurációk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teszteléséhez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berendezés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károsodásának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kockázata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nélkül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29" name="Text 14"/>
          <p:cNvSpPr/>
          <p:nvPr/>
        </p:nvSpPr>
        <p:spPr>
          <a:xfrm>
            <a:off x="11426577" y="62865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10/15</a:t>
            </a:r>
            <a:endParaRPr lang="en-US" sz="1050" dirty="0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B15A1CCE-35E7-A4E5-3659-0899F03D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Gyakorlati algoritmusok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981200"/>
            <a:ext cx="4572000" cy="1866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171700"/>
            <a:ext cx="485775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31862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059748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18376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751" y="2438400"/>
            <a:ext cx="51435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3051" y="25527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1981200"/>
            <a:ext cx="4572000" cy="1866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0" y="2171700"/>
            <a:ext cx="51435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3800" y="22860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2883138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3093932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333891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667250"/>
            <a:ext cx="11430000" cy="1104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5162550"/>
            <a:ext cx="3048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526732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1750" y="5162550"/>
            <a:ext cx="2667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7950" y="5267325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0101" y="516255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26301" y="5267325"/>
            <a:ext cx="1905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LEGO +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kombináció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209675" y="2286000"/>
            <a:ext cx="274212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LEGO Mindstorms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800100" y="2768124"/>
            <a:ext cx="33150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platform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Lehetőséget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biztosít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érzékelőkkel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motorokkal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kísérletezésre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Vizuális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vagy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Python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programozás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30" name="Text 5"/>
          <p:cNvSpPr/>
          <p:nvPr/>
        </p:nvSpPr>
        <p:spPr>
          <a:xfrm>
            <a:off x="5470654" y="3124200"/>
            <a:ext cx="12506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8096250" y="2286000"/>
            <a:ext cx="11581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endParaRPr lang="en-US" sz="1800" dirty="0"/>
          </a:p>
        </p:txBody>
      </p:sp>
      <p:sp>
        <p:nvSpPr>
          <p:cNvPr id="32" name="Text 7"/>
          <p:cNvSpPr/>
          <p:nvPr/>
        </p:nvSpPr>
        <p:spPr>
          <a:xfrm>
            <a:off x="7658100" y="2819400"/>
            <a:ext cx="4053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hu-HU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Robotikus</a:t>
            </a: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szimulátor valósághű fizikai motorral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Gyors és iteratív tesztelés kockázat nélkül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Komplex algoritmusok fejlesztése</a:t>
            </a:r>
          </a:p>
        </p:txBody>
      </p:sp>
      <p:sp>
        <p:nvSpPr>
          <p:cNvPr id="35" name="Text 10"/>
          <p:cNvSpPr/>
          <p:nvPr/>
        </p:nvSpPr>
        <p:spPr>
          <a:xfrm>
            <a:off x="533400" y="481965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5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kombináció</a:t>
            </a: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előnyei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952500" y="5162550"/>
            <a:ext cx="33555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tanítási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hatékonyabb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kihasználása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37" name="Text 12"/>
          <p:cNvSpPr/>
          <p:nvPr/>
        </p:nvSpPr>
        <p:spPr>
          <a:xfrm>
            <a:off x="4622750" y="516255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Kísérleteken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alapuló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38" name="Text 13"/>
          <p:cNvSpPr/>
          <p:nvPr/>
        </p:nvSpPr>
        <p:spPr>
          <a:xfrm>
            <a:off x="8407301" y="5162550"/>
            <a:ext cx="37365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Egyéni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csoportos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munka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megkönnyítése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40" name="Text 15"/>
          <p:cNvSpPr/>
          <p:nvPr/>
        </p:nvSpPr>
        <p:spPr>
          <a:xfrm>
            <a:off x="11426577" y="62865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667000"/>
            <a:ext cx="24384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933700"/>
            <a:ext cx="227261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481" y="30099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667000"/>
            <a:ext cx="2438400" cy="1600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2933700"/>
            <a:ext cx="270123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9737" y="30099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667000"/>
            <a:ext cx="2438400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28194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5550" y="28956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4400" y="2667000"/>
            <a:ext cx="2438400" cy="1600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28194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3950" y="28956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3276600"/>
            <a:ext cx="9753600" cy="9525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Digitálisan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támogatott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óra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modell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713161" y="2819400"/>
            <a:ext cx="179203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alapok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1371600" y="3429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Algoritmusok és érzékelők működése</a:t>
            </a:r>
          </a:p>
        </p:txBody>
      </p:sp>
      <p:sp>
        <p:nvSpPr>
          <p:cNvPr id="20" name="Text 3"/>
          <p:cNvSpPr/>
          <p:nvPr/>
        </p:nvSpPr>
        <p:spPr>
          <a:xfrm>
            <a:off x="4194423" y="2819400"/>
            <a:ext cx="174917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Webots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szimuláció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3810000" y="3429000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Kockázatmentes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kísérletezés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667500" y="2838450"/>
            <a:ext cx="15021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Fizikai tesztelés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6248400" y="3200400"/>
            <a:ext cx="2133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Vizuális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bemutató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robotokkal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24" name="Text 7"/>
          <p:cNvSpPr/>
          <p:nvPr/>
        </p:nvSpPr>
        <p:spPr>
          <a:xfrm>
            <a:off x="9105900" y="2838450"/>
            <a:ext cx="1114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Reflexió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8686800" y="3200400"/>
            <a:ext cx="2133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Miért működik / miért nem működik?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11426577" y="62865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12/15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20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28700"/>
            <a:ext cx="3733800" cy="213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2192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63" y="13525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9025" y="270510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00" y="1028700"/>
            <a:ext cx="3733800" cy="2133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12192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1050" y="13525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9525" y="270510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028700"/>
            <a:ext cx="3733800" cy="2133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3900" y="12192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86775" y="135255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3352800"/>
            <a:ext cx="3733800" cy="2133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35433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175" y="3676650"/>
            <a:ext cx="2857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0" y="50292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29100" y="3352800"/>
            <a:ext cx="3733800" cy="2133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9600" y="3543300"/>
            <a:ext cx="411063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10832" y="367665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53325" y="5029200"/>
            <a:ext cx="21907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53400" y="3352800"/>
            <a:ext cx="3733800" cy="2133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43900" y="3543300"/>
            <a:ext cx="549771" cy="571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75911" y="3676650"/>
            <a:ext cx="28575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06200" y="5029200"/>
            <a:ext cx="19050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Hozzáadott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pedagógiai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219200" y="1371600"/>
            <a:ext cx="29614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</a:t>
            </a: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növelése</a:t>
            </a:r>
            <a:endParaRPr lang="en-US" sz="1500" b="1" dirty="0">
              <a:solidFill>
                <a:srgbClr val="1E40AF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29" name="Text 2"/>
          <p:cNvSpPr/>
          <p:nvPr/>
        </p:nvSpPr>
        <p:spPr>
          <a:xfrm>
            <a:off x="495300" y="19050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jelentősen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növeli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motivációját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így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érdekesebbé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válik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30" name="Text 3"/>
          <p:cNvSpPr/>
          <p:nvPr/>
        </p:nvSpPr>
        <p:spPr>
          <a:xfrm>
            <a:off x="5143500" y="1371600"/>
            <a:ext cx="25167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Kritikus gondolkodás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4419600" y="19050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kritikus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gondolkodást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problémamegoldást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amelyek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elengedhetetlen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készségek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számára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32" name="Text 5"/>
          <p:cNvSpPr/>
          <p:nvPr/>
        </p:nvSpPr>
        <p:spPr>
          <a:xfrm>
            <a:off x="9067800" y="1371600"/>
            <a:ext cx="28323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hu-HU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Együttműködés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8343900" y="1905000"/>
            <a:ext cx="33528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Erősíti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csapatmunkát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kommunikációt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fejlesztve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szociális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készségeket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34" name="Text 7"/>
          <p:cNvSpPr/>
          <p:nvPr/>
        </p:nvSpPr>
        <p:spPr>
          <a:xfrm>
            <a:off x="1219200" y="3695700"/>
            <a:ext cx="28807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 kompetencia fejlesztés</a:t>
            </a:r>
            <a:endParaRPr lang="en-US" sz="1500" dirty="0"/>
          </a:p>
        </p:txBody>
      </p:sp>
      <p:sp>
        <p:nvSpPr>
          <p:cNvPr id="35" name="Text 8"/>
          <p:cNvSpPr/>
          <p:nvPr/>
        </p:nvSpPr>
        <p:spPr>
          <a:xfrm>
            <a:off x="495300" y="42291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21.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században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elengedhetetlen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készségeket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felkészítve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diákokat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jövőre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4983063" y="3562350"/>
            <a:ext cx="278933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Projektalapú</a:t>
            </a:r>
            <a:r>
              <a:rPr lang="en-US" sz="15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4419600" y="42291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Elősegíti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alkalmazott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összekapcsolva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fogalmakat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helyzetekkel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9046071" y="3562350"/>
            <a:ext cx="265062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</a:t>
            </a: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tantárgyak</a:t>
            </a: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szerint</a:t>
            </a:r>
            <a:endParaRPr lang="en-US" sz="1500" dirty="0"/>
          </a:p>
        </p:txBody>
      </p:sp>
      <p:sp>
        <p:nvSpPr>
          <p:cNvPr id="39" name="Text 12"/>
          <p:cNvSpPr/>
          <p:nvPr/>
        </p:nvSpPr>
        <p:spPr>
          <a:xfrm>
            <a:off x="8343900" y="4229100"/>
            <a:ext cx="3352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növelheti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tantárgyak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iránt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így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jelentősebbé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válik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11502777" y="63627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2098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" y="2343150"/>
            <a:ext cx="2857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209800"/>
            <a:ext cx="48387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2098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2343150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2209800"/>
            <a:ext cx="483870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8481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450" y="39814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3848100"/>
            <a:ext cx="4838700" cy="110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38481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1275" y="398145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3848100"/>
            <a:ext cx="4838700" cy="11049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Bevezetés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oktatási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robotikába</a:t>
            </a:r>
            <a:endParaRPr lang="en-US" sz="2700" b="1" dirty="0">
              <a:solidFill>
                <a:srgbClr val="1E40AF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257300" y="2362200"/>
            <a:ext cx="5440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 az oktatásban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257300" y="2705100"/>
            <a:ext cx="4533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szerepe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oktatásban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jelentősen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növekszik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pedagógiai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eszközzé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válik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19" name="Text 3"/>
          <p:cNvSpPr/>
          <p:nvPr/>
        </p:nvSpPr>
        <p:spPr>
          <a:xfrm>
            <a:off x="7124700" y="2362200"/>
            <a:ext cx="5440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Motiváló a tanulásra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124700" y="2705100"/>
            <a:ext cx="4533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Elősegíti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tapasztalati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motiváló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lekötve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figyelmét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1257300" y="4000500"/>
            <a:ext cx="5440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Algoritmikus gondolkodás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1257300" y="4343400"/>
            <a:ext cx="4533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problémamegoldó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képességét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algoritmikus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gondolkodását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23" name="Text 7"/>
          <p:cNvSpPr/>
          <p:nvPr/>
        </p:nvSpPr>
        <p:spPr>
          <a:xfrm>
            <a:off x="7124700" y="4000500"/>
            <a:ext cx="5440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Disciplináris</a:t>
            </a: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kapcsolatok</a:t>
            </a:r>
            <a:endParaRPr lang="en-US" sz="1500" b="1" dirty="0">
              <a:solidFill>
                <a:srgbClr val="B91C1C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24" name="Text 8"/>
          <p:cNvSpPr/>
          <p:nvPr/>
        </p:nvSpPr>
        <p:spPr>
          <a:xfrm>
            <a:off x="7124700" y="4343400"/>
            <a:ext cx="4533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Kapcsolatokat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létesít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tudományágakkal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mint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például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matematika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26" name="Text 10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3657600" cy="2609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5" y="133350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875" y="1495425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104900"/>
            <a:ext cx="3657600" cy="26098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625" y="1333500"/>
            <a:ext cx="666750" cy="666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025" y="1495425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400" y="1104900"/>
            <a:ext cx="3657600" cy="26098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8825" y="1333500"/>
            <a:ext cx="666750" cy="666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1225" y="1495425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43350"/>
            <a:ext cx="1143000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133850"/>
            <a:ext cx="5143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4248150"/>
            <a:ext cx="28575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fontossága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oktatásban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609600" y="2152650"/>
            <a:ext cx="3200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Valós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problémák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modellezése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609600" y="280035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lehetővé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számára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hogy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világ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problémáit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érdekes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módon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modellezzék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19" name="Text 3"/>
          <p:cNvSpPr/>
          <p:nvPr/>
        </p:nvSpPr>
        <p:spPr>
          <a:xfrm>
            <a:off x="4175760" y="2152650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Kézzelfogható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visszajelzés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4495800" y="253365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hallgatók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azonnali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konkrét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visszajelzést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kapnak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projektjeikről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megoldásaikról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8061960" y="2152650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kompetenciák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8382000" y="253365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modern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korszakban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elengedhetetlen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készségeket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praktikus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módon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23" name="Text 7"/>
          <p:cNvSpPr/>
          <p:nvPr/>
        </p:nvSpPr>
        <p:spPr>
          <a:xfrm>
            <a:off x="1238250" y="4152900"/>
            <a:ext cx="9954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Csapatmunka</a:t>
            </a: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kreativitás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1238250" y="4419600"/>
            <a:ext cx="119450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robotika elősegíti az együttműködést és ösztönzi a diákok kreativitását a problémamegoldás folyamatában.</a:t>
            </a:r>
          </a:p>
        </p:txBody>
      </p:sp>
      <p:sp>
        <p:nvSpPr>
          <p:cNvPr id="26" name="Text 10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4102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343150"/>
            <a:ext cx="54102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5146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657600"/>
            <a:ext cx="54102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14900"/>
            <a:ext cx="54102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50673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375" y="1419225"/>
            <a:ext cx="4286250" cy="42862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LEGO Mindstorms -</a:t>
            </a:r>
            <a:r>
              <a:rPr lang="hu-HU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Áttekintés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876300" y="1238250"/>
            <a:ext cx="34957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Könnyen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összeszerelhető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platform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533400" y="16002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Intuitív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szerkezet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standard LEGO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alkatrészekből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amely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gyors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rugalmas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összeállítást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lehetővé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15" name="Text 3"/>
          <p:cNvSpPr/>
          <p:nvPr/>
        </p:nvSpPr>
        <p:spPr>
          <a:xfrm>
            <a:off x="933450" y="2533650"/>
            <a:ext cx="25696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Grafikus programozás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533400" y="28956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Blokkalapú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felület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kezdőknek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vagy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Python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haladó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programozóknak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647700" y="3810000"/>
            <a:ext cx="35811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Többfunkciós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érzékelők</a:t>
            </a:r>
            <a:endParaRPr lang="en-US" sz="1500" dirty="0"/>
          </a:p>
        </p:txBody>
      </p:sp>
      <p:sp>
        <p:nvSpPr>
          <p:cNvPr id="18" name="Text 6"/>
          <p:cNvSpPr/>
          <p:nvPr/>
        </p:nvSpPr>
        <p:spPr>
          <a:xfrm>
            <a:off x="533400" y="41529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Ultrahang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szín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érintés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giroszkópérzékelők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robotikai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alkalmazásokhoz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</p:txBody>
      </p:sp>
      <p:sp>
        <p:nvSpPr>
          <p:cNvPr id="19" name="Text 7"/>
          <p:cNvSpPr/>
          <p:nvPr/>
        </p:nvSpPr>
        <p:spPr>
          <a:xfrm>
            <a:off x="933450" y="5086350"/>
            <a:ext cx="29651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Pontos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motorvezérlés</a:t>
            </a:r>
            <a:endParaRPr lang="en-US" sz="1500" dirty="0"/>
          </a:p>
        </p:txBody>
      </p:sp>
      <p:sp>
        <p:nvSpPr>
          <p:cNvPr id="20" name="Text 8"/>
          <p:cNvSpPr/>
          <p:nvPr/>
        </p:nvSpPr>
        <p:spPr>
          <a:xfrm>
            <a:off x="533400" y="54483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motorok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egyedi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vezérlésével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finom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pontos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mozgások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végrehajtását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lehetővé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10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14550"/>
            <a:ext cx="5486400" cy="800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266950"/>
            <a:ext cx="371475" cy="495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381250"/>
            <a:ext cx="1428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067050"/>
            <a:ext cx="5486400" cy="800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219450"/>
            <a:ext cx="466725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3337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019550"/>
            <a:ext cx="5486400" cy="1028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286250"/>
            <a:ext cx="447675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44005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1676400"/>
            <a:ext cx="5715000" cy="3810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676400"/>
            <a:ext cx="5715000" cy="3810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LEGO Mindstorms </a:t>
            </a:r>
            <a:r>
              <a:rPr lang="hu-HU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oktatásban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1057275" y="2266950"/>
            <a:ext cx="43732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hu-HU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Gyorsan tanulható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057275" y="2533650"/>
            <a:ext cx="4373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tanárok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számára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elérhető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</a:t>
            </a: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1152525" y="3219450"/>
            <a:ext cx="37827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</a:t>
            </a:r>
            <a:r>
              <a:rPr lang="hu-HU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tható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teremben</a:t>
            </a:r>
            <a:endParaRPr lang="en-US" sz="1500" dirty="0"/>
          </a:p>
        </p:txBody>
      </p:sp>
      <p:sp>
        <p:nvSpPr>
          <p:cNvPr id="19" name="Text 4"/>
          <p:cNvSpPr/>
          <p:nvPr/>
        </p:nvSpPr>
        <p:spPr>
          <a:xfrm>
            <a:off x="1152525" y="3486150"/>
            <a:ext cx="37827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bemutatókhoz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órákon</a:t>
            </a: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1133475" y="4171950"/>
            <a:ext cx="5497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Interdiszciplináris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projektek</a:t>
            </a:r>
            <a:endParaRPr lang="en-US" sz="1500" dirty="0"/>
          </a:p>
        </p:txBody>
      </p:sp>
      <p:sp>
        <p:nvSpPr>
          <p:cNvPr id="21" name="Text 6"/>
          <p:cNvSpPr/>
          <p:nvPr/>
        </p:nvSpPr>
        <p:spPr>
          <a:xfrm>
            <a:off x="1133475" y="443865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Kapcsolatok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fizikával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mozgás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informatikával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209800"/>
            <a:ext cx="5600700" cy="125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53365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26860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2209800"/>
            <a:ext cx="5600700" cy="1257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53365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688" y="26860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695700"/>
            <a:ext cx="56007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01955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1719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695700"/>
            <a:ext cx="56007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401955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825" y="4171950"/>
            <a:ext cx="28575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LEGO Mindstorms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oktatási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409700" y="24384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5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motivációja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409700" y="27813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motivációjaModern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amelynek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eredményeként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motiváltabbak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elkötelezettebbek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lesznek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tanulás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iránt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7239000" y="2438400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Absztrakt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fogalmak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239000" y="27813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elvont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fogalmakat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számára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kézzelfoghatóvá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érthetővé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teszi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1409700" y="39243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Mély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megértés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1409700" y="42672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r>
              <a:rPr lang="hu-HU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Debuggolás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révén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diákok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mélyebb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megértést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szereznek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fogalmakról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239000" y="3924300"/>
            <a:ext cx="5212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hu-HU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Együttműködő tanulás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7239000" y="42672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Elősegíti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mind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egyéni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mind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csoportmunkát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fejlesztve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szociális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készségeket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6/15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104900"/>
            <a:ext cx="5076825" cy="2847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05275"/>
            <a:ext cx="5600700" cy="195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257675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439102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104900"/>
            <a:ext cx="5600700" cy="2362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12573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150" y="13906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3695700"/>
            <a:ext cx="5600700" cy="2362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38481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4150" y="3981450"/>
            <a:ext cx="228600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Példák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LEGO-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végzett</a:t>
            </a: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tevékenységekre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1219200" y="4410075"/>
            <a:ext cx="447788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Vonal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követési</a:t>
            </a: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571500" y="4943475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Fény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érzékelők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használata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Döntési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algoritmusok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megvalósítása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Szekvenciális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logika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fejlesztése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19" name="Text 5"/>
          <p:cNvSpPr/>
          <p:nvPr/>
        </p:nvSpPr>
        <p:spPr>
          <a:xfrm>
            <a:off x="7048500" y="1409700"/>
            <a:ext cx="38226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Akadályokat</a:t>
            </a: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elkerülő</a:t>
            </a: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robotok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6400800" y="1943100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Ellenőrző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struktúrák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megvalósítása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Automatikus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válaszok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fejlesztése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Ultrahangos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érzékelők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észleléshez</a:t>
            </a:r>
            <a:endParaRPr lang="en-US" sz="12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23" name="Text 9"/>
          <p:cNvSpPr/>
          <p:nvPr/>
        </p:nvSpPr>
        <p:spPr>
          <a:xfrm>
            <a:off x="7048500" y="4000500"/>
            <a:ext cx="5342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Színkódos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döntéshozatali</a:t>
            </a:r>
            <a:r>
              <a:rPr lang="en-US" sz="150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 err="1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rendszerek</a:t>
            </a:r>
            <a:endParaRPr lang="en-US" sz="1500" dirty="0"/>
          </a:p>
        </p:txBody>
      </p:sp>
      <p:sp>
        <p:nvSpPr>
          <p:cNvPr id="24" name="Text 10"/>
          <p:cNvSpPr/>
          <p:nvPr/>
        </p:nvSpPr>
        <p:spPr>
          <a:xfrm>
            <a:off x="6400800" y="4533900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Színérzékelők azonosításhoz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Döntési fák megvalósítása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hu-HU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Feltételes logika fejlesztése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Umjaho - the relay line following robot built with LEGO | FLLCasts">
            <a:extLst>
              <a:ext uri="{FF2B5EF4-FFF2-40B4-BE49-F238E27FC236}">
                <a16:creationId xmlns:a16="http://schemas.microsoft.com/office/drawing/2014/main" id="{AC8F5747-2F0F-5874-825C-0457F04E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99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Lego Mindstorms-NXT Small Robots - The Old Robot's Web Site">
            <a:extLst>
              <a:ext uri="{FF2B5EF4-FFF2-40B4-BE49-F238E27FC236}">
                <a16:creationId xmlns:a16="http://schemas.microsoft.com/office/drawing/2014/main" id="{3D642A80-1DFE-4189-2BAA-344139D0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0"/>
            <a:ext cx="807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820</Words>
  <Application>Microsoft Office PowerPoint</Application>
  <PresentationFormat>Szélesvásznú</PresentationFormat>
  <Paragraphs>154</Paragraphs>
  <Slides>16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ui-sans-serif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Vasi András</cp:lastModifiedBy>
  <cp:revision>7</cp:revision>
  <dcterms:created xsi:type="dcterms:W3CDTF">2025-11-24T15:52:35Z</dcterms:created>
  <dcterms:modified xsi:type="dcterms:W3CDTF">2025-11-24T16:52:25Z</dcterms:modified>
</cp:coreProperties>
</file>